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2"/>
  </p:notesMasterIdLst>
  <p:handoutMasterIdLst>
    <p:handoutMasterId r:id="rId53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275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01"/>
    <p:restoredTop sz="85174"/>
  </p:normalViewPr>
  <p:slideViewPr>
    <p:cSldViewPr snapToGrid="0" snapToObjects="1">
      <p:cViewPr varScale="1">
        <p:scale>
          <a:sx n="56" d="100"/>
          <a:sy n="56" d="100"/>
        </p:scale>
        <p:origin x="1240" y="5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6/11/relationships/changesInfo" Target="changesInfos/changesInfo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il Kumar Kotthagattu" userId="cd47a4c6fef98afc" providerId="LiveId" clId="{90DBB4DA-ED46-4A38-96D2-50BE9D98EE9B}"/>
    <pc:docChg chg="custSel modSld">
      <pc:chgData name="Anil Kumar Kotthagattu" userId="cd47a4c6fef98afc" providerId="LiveId" clId="{90DBB4DA-ED46-4A38-96D2-50BE9D98EE9B}" dt="2023-05-08T12:21:44.203" v="45" actId="20577"/>
      <pc:docMkLst>
        <pc:docMk/>
      </pc:docMkLst>
      <pc:sldChg chg="modSp mod">
        <pc:chgData name="Anil Kumar Kotthagattu" userId="cd47a4c6fef98afc" providerId="LiveId" clId="{90DBB4DA-ED46-4A38-96D2-50BE9D98EE9B}" dt="2023-05-08T12:02:17.801" v="13" actId="20577"/>
        <pc:sldMkLst>
          <pc:docMk/>
          <pc:sldMk cId="2987552906" sldId="264"/>
        </pc:sldMkLst>
        <pc:spChg chg="mod">
          <ac:chgData name="Anil Kumar Kotthagattu" userId="cd47a4c6fef98afc" providerId="LiveId" clId="{90DBB4DA-ED46-4A38-96D2-50BE9D98EE9B}" dt="2023-05-08T12:02:17.801" v="13" actId="20577"/>
          <ac:spMkLst>
            <pc:docMk/>
            <pc:sldMk cId="2987552906" sldId="264"/>
            <ac:spMk id="9" creationId="{49ADA2BB-2F6E-0B77-11F0-8D7565934EF2}"/>
          </ac:spMkLst>
        </pc:spChg>
      </pc:sldChg>
      <pc:sldChg chg="modSp mod">
        <pc:chgData name="Anil Kumar Kotthagattu" userId="cd47a4c6fef98afc" providerId="LiveId" clId="{90DBB4DA-ED46-4A38-96D2-50BE9D98EE9B}" dt="2023-05-08T12:09:34.085" v="19" actId="20577"/>
        <pc:sldMkLst>
          <pc:docMk/>
          <pc:sldMk cId="1578726356" sldId="265"/>
        </pc:sldMkLst>
        <pc:spChg chg="mod">
          <ac:chgData name="Anil Kumar Kotthagattu" userId="cd47a4c6fef98afc" providerId="LiveId" clId="{90DBB4DA-ED46-4A38-96D2-50BE9D98EE9B}" dt="2023-05-08T12:09:34.085" v="19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 mod">
        <pc:chgData name="Anil Kumar Kotthagattu" userId="cd47a4c6fef98afc" providerId="LiveId" clId="{90DBB4DA-ED46-4A38-96D2-50BE9D98EE9B}" dt="2023-05-08T12:08:01.942" v="15" actId="20577"/>
        <pc:sldMkLst>
          <pc:docMk/>
          <pc:sldMk cId="779971636" sldId="266"/>
        </pc:sldMkLst>
        <pc:spChg chg="mod">
          <ac:chgData name="Anil Kumar Kotthagattu" userId="cd47a4c6fef98afc" providerId="LiveId" clId="{90DBB4DA-ED46-4A38-96D2-50BE9D98EE9B}" dt="2023-05-08T12:08:01.942" v="15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modSp mod">
        <pc:chgData name="Anil Kumar Kotthagattu" userId="cd47a4c6fef98afc" providerId="LiveId" clId="{90DBB4DA-ED46-4A38-96D2-50BE9D98EE9B}" dt="2023-05-08T12:21:44.203" v="45" actId="20577"/>
        <pc:sldMkLst>
          <pc:docMk/>
          <pc:sldMk cId="3410008520" sldId="275"/>
        </pc:sldMkLst>
        <pc:spChg chg="mod">
          <ac:chgData name="Anil Kumar Kotthagattu" userId="cd47a4c6fef98afc" providerId="LiveId" clId="{90DBB4DA-ED46-4A38-96D2-50BE9D98EE9B}" dt="2023-05-08T12:21:44.203" v="45" actId="20577"/>
          <ac:spMkLst>
            <pc:docMk/>
            <pc:sldMk cId="3410008520" sldId="275"/>
            <ac:spMk id="5" creationId="{28684E62-A9F8-4E7A-AB01-78893062A1B4}"/>
          </ac:spMkLst>
        </pc:spChg>
      </pc:sldChg>
      <pc:sldChg chg="modSp mod">
        <pc:chgData name="Anil Kumar Kotthagattu" userId="cd47a4c6fef98afc" providerId="LiveId" clId="{90DBB4DA-ED46-4A38-96D2-50BE9D98EE9B}" dt="2023-05-08T12:11:11.566" v="30" actId="27636"/>
        <pc:sldMkLst>
          <pc:docMk/>
          <pc:sldMk cId="148114319" sldId="276"/>
        </pc:sldMkLst>
        <pc:spChg chg="mod">
          <ac:chgData name="Anil Kumar Kotthagattu" userId="cd47a4c6fef98afc" providerId="LiveId" clId="{90DBB4DA-ED46-4A38-96D2-50BE9D98EE9B}" dt="2023-05-08T12:11:11.566" v="30" actId="27636"/>
          <ac:spMkLst>
            <pc:docMk/>
            <pc:sldMk cId="148114319" sldId="276"/>
            <ac:spMk id="5" creationId="{1B07C49E-AFFC-EC46-8930-E4D428F5F943}"/>
          </ac:spMkLst>
        </pc:spChg>
      </pc:sldChg>
      <pc:sldChg chg="modSp mod">
        <pc:chgData name="Anil Kumar Kotthagattu" userId="cd47a4c6fef98afc" providerId="LiveId" clId="{90DBB4DA-ED46-4A38-96D2-50BE9D98EE9B}" dt="2023-05-08T12:21:14.180" v="43" actId="20577"/>
        <pc:sldMkLst>
          <pc:docMk/>
          <pc:sldMk cId="321008965" sldId="277"/>
        </pc:sldMkLst>
        <pc:spChg chg="mod">
          <ac:chgData name="Anil Kumar Kotthagattu" userId="cd47a4c6fef98afc" providerId="LiveId" clId="{90DBB4DA-ED46-4A38-96D2-50BE9D98EE9B}" dt="2023-05-08T12:21:14.180" v="43" actId="20577"/>
          <ac:spMkLst>
            <pc:docMk/>
            <pc:sldMk cId="321008965" sldId="277"/>
            <ac:spMk id="8" creationId="{C7B9C153-C85C-3240-8E7E-523FBC004564}"/>
          </ac:spMkLst>
        </pc:spChg>
      </pc:sldChg>
      <pc:sldChg chg="modSp mod">
        <pc:chgData name="Anil Kumar Kotthagattu" userId="cd47a4c6fef98afc" providerId="LiveId" clId="{90DBB4DA-ED46-4A38-96D2-50BE9D98EE9B}" dt="2023-05-08T12:16:50.445" v="39" actId="20577"/>
        <pc:sldMkLst>
          <pc:docMk/>
          <pc:sldMk cId="1813711241" sldId="293"/>
        </pc:sldMkLst>
        <pc:spChg chg="mod">
          <ac:chgData name="Anil Kumar Kotthagattu" userId="cd47a4c6fef98afc" providerId="LiveId" clId="{90DBB4DA-ED46-4A38-96D2-50BE9D98EE9B}" dt="2023-05-08T12:16:50.445" v="39" actId="20577"/>
          <ac:spMkLst>
            <pc:docMk/>
            <pc:sldMk cId="1813711241" sldId="293"/>
            <ac:spMk id="5" creationId="{1B07C49E-AFFC-EC46-8930-E4D428F5F943}"/>
          </ac:spMkLst>
        </pc:spChg>
      </pc:sldChg>
      <pc:sldChg chg="modSp mod">
        <pc:chgData name="Anil Kumar Kotthagattu" userId="cd47a4c6fef98afc" providerId="LiveId" clId="{90DBB4DA-ED46-4A38-96D2-50BE9D98EE9B}" dt="2023-05-08T11:59:42.098" v="4" actId="20577"/>
        <pc:sldMkLst>
          <pc:docMk/>
          <pc:sldMk cId="280316088" sldId="299"/>
        </pc:sldMkLst>
        <pc:spChg chg="mod">
          <ac:chgData name="Anil Kumar Kotthagattu" userId="cd47a4c6fef98afc" providerId="LiveId" clId="{90DBB4DA-ED46-4A38-96D2-50BE9D98EE9B}" dt="2023-05-08T11:59:42.098" v="4" actId="20577"/>
          <ac:spMkLst>
            <pc:docMk/>
            <pc:sldMk cId="280316088" sldId="299"/>
            <ac:spMk id="3" creationId="{AB0AB2AC-B7E6-6849-9AE9-697369407F8F}"/>
          </ac:spMkLst>
        </pc:spChg>
      </pc:sldChg>
      <pc:sldChg chg="modSp mod">
        <pc:chgData name="Anil Kumar Kotthagattu" userId="cd47a4c6fef98afc" providerId="LiveId" clId="{90DBB4DA-ED46-4A38-96D2-50BE9D98EE9B}" dt="2023-05-08T12:01:13.070" v="9" actId="20577"/>
        <pc:sldMkLst>
          <pc:docMk/>
          <pc:sldMk cId="1385553969" sldId="302"/>
        </pc:sldMkLst>
        <pc:spChg chg="mod">
          <ac:chgData name="Anil Kumar Kotthagattu" userId="cd47a4c6fef98afc" providerId="LiveId" clId="{90DBB4DA-ED46-4A38-96D2-50BE9D98EE9B}" dt="2023-05-08T12:01:13.070" v="9" actId="20577"/>
          <ac:spMkLst>
            <pc:docMk/>
            <pc:sldMk cId="1385553969" sldId="302"/>
            <ac:spMk id="3" creationId="{AB0AB2AC-B7E6-6849-9AE9-697369407F8F}"/>
          </ac:spMkLst>
        </pc:spChg>
      </pc:sldChg>
      <pc:sldChg chg="modSp mod">
        <pc:chgData name="Anil Kumar Kotthagattu" userId="cd47a4c6fef98afc" providerId="LiveId" clId="{90DBB4DA-ED46-4A38-96D2-50BE9D98EE9B}" dt="2023-05-08T12:15:25.718" v="33" actId="20577"/>
        <pc:sldMkLst>
          <pc:docMk/>
          <pc:sldMk cId="334532777" sldId="303"/>
        </pc:sldMkLst>
        <pc:spChg chg="mod">
          <ac:chgData name="Anil Kumar Kotthagattu" userId="cd47a4c6fef98afc" providerId="LiveId" clId="{90DBB4DA-ED46-4A38-96D2-50BE9D98EE9B}" dt="2023-05-08T12:15:25.718" v="33" actId="20577"/>
          <ac:spMkLst>
            <pc:docMk/>
            <pc:sldMk cId="334532777" sldId="303"/>
            <ac:spMk id="5" creationId="{1B07C49E-AFFC-EC46-8930-E4D428F5F943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5/8/2023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5/8/2023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4378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5/8/2023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5/8/2023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knithya2k2/DS_SpacexProject/blob/main/10-IBM%20DS%20Capstone%20project-lab3-EDA.ipynb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nithya2k2/DS_SpacexProject/blob/main/10-IBM%20DS%20Capstone-lab4-EDA%20viz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nithya2k2/DS_SpacexProject/blob/main/10-IBM-DS%20Capstone%20project-SQL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nithya2k2/DS_SpacexProject/blob/main/10-IBM%20DS%20Capstone-lab5-Folium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nithya2k2/DS_SpacexProject/blob/main/dash_interact2_HY.py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nithya2k2/DS_SpacexProject/blob/main/10-IBM-DS%20capstone-lab7-ML%20prediction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knithya2k2/DS_SpacexProject/blob/main/9-IBM%20Data%20Science%20Machine%20Learning%20final%20project.ipynb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knithya2k2/DS_SpacexProject/blob/main/9-IBM%20Data%20Science%20Machine%20Learning%20final%20project.ipynb" TargetMode="Externa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nithya2k2/DS_SpacexProject/blob/main/10-IBM%20Data%20Science%20Capstone%20project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nithya2k2/DS_SpacexProject/blob/main/10-IBM%20DS%20Capstone%20project-lab2-web%20scraping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 err="1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K.Nithya</a:t>
            </a:r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 Lakshmi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30-May-2023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8975652" cy="4351338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FEDB4F9-DC65-9079-B151-A6B96B187F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5412" y="1449659"/>
            <a:ext cx="8975651" cy="383798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9ADA2BB-2F6E-0B77-11F0-8D7565934EF2}"/>
              </a:ext>
            </a:extLst>
          </p:cNvPr>
          <p:cNvSpPr txBox="1"/>
          <p:nvPr/>
        </p:nvSpPr>
        <p:spPr>
          <a:xfrm>
            <a:off x="906389" y="5462631"/>
            <a:ext cx="10515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hlinkClick r:id="rId4"/>
              </a:rPr>
              <a:t>https://github.com/knithya2k2/DS_SpacexProject/blob/main/10-IBM%20DS%20Capstone%20project-lab3-EDA.ipynb</a:t>
            </a: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11206400" cy="4842804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>
                <a:hlinkClick r:id="rId3"/>
              </a:rPr>
              <a:t>https://github.com/knithya2k2/DS_SpacexProject/blob/main/10-IBM%20DS%20Capstone-lab4-EDA%20viz.ipynb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5094E7B-D7BC-CC33-D61B-E45BCEDD5C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010" y="1315845"/>
            <a:ext cx="10651979" cy="3916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10687962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en-US" sz="1800" dirty="0">
                <a:effectLst/>
                <a:latin typeface="Arial" panose="020B0604020202020204" pitchFamily="34" charset="0"/>
              </a:rPr>
              <a:t>SQL queries performed include:</a:t>
            </a:r>
            <a:br>
              <a:rPr lang="en-US" sz="1800" dirty="0">
                <a:effectLst/>
                <a:latin typeface="Arial" panose="020B0604020202020204" pitchFamily="34" charset="0"/>
              </a:rPr>
            </a:br>
            <a:r>
              <a:rPr lang="en-US" sz="1800" dirty="0">
                <a:effectLst/>
                <a:latin typeface="Arial" panose="020B0604020202020204" pitchFamily="34" charset="0"/>
              </a:rPr>
              <a:t>• Displaying the names of the unique launch sites in the space mission</a:t>
            </a:r>
            <a:br>
              <a:rPr lang="en-US" sz="1800" dirty="0">
                <a:effectLst/>
                <a:latin typeface="Arial" panose="020B0604020202020204" pitchFamily="34" charset="0"/>
              </a:rPr>
            </a:br>
            <a:r>
              <a:rPr lang="en-US" sz="1800" dirty="0">
                <a:effectLst/>
                <a:latin typeface="Arial" panose="020B0604020202020204" pitchFamily="34" charset="0"/>
              </a:rPr>
              <a:t>• Displaying 5 records where launch sites begin with the string 'KSC’</a:t>
            </a:r>
            <a:br>
              <a:rPr lang="en-US" sz="1800" dirty="0">
                <a:effectLst/>
                <a:latin typeface="Arial" panose="020B0604020202020204" pitchFamily="34" charset="0"/>
              </a:rPr>
            </a:br>
            <a:r>
              <a:rPr lang="en-US" sz="1800" dirty="0">
                <a:effectLst/>
                <a:latin typeface="Arial" panose="020B0604020202020204" pitchFamily="34" charset="0"/>
              </a:rPr>
              <a:t>• Displaying the total payload mass carried by boosters launched by NASA (CRS)</a:t>
            </a:r>
            <a:br>
              <a:rPr lang="en-US" sz="1800" dirty="0">
                <a:effectLst/>
                <a:latin typeface="Arial" panose="020B0604020202020204" pitchFamily="34" charset="0"/>
              </a:rPr>
            </a:br>
            <a:r>
              <a:rPr lang="en-US" sz="1800" dirty="0">
                <a:effectLst/>
                <a:latin typeface="Arial" panose="020B0604020202020204" pitchFamily="34" charset="0"/>
              </a:rPr>
              <a:t>• Displaying average payload mass carried by booster version F9 v1.1</a:t>
            </a:r>
            <a:br>
              <a:rPr lang="en-US" sz="1800" dirty="0">
                <a:effectLst/>
                <a:latin typeface="Arial" panose="020B0604020202020204" pitchFamily="34" charset="0"/>
              </a:rPr>
            </a:br>
            <a:r>
              <a:rPr lang="en-US" sz="1800" dirty="0">
                <a:effectLst/>
                <a:latin typeface="Arial" panose="020B0604020202020204" pitchFamily="34" charset="0"/>
              </a:rPr>
              <a:t>• Listing the date where the successful landing outcome in drone ship was achieved.</a:t>
            </a:r>
            <a:br>
              <a:rPr lang="en-US" sz="1800" dirty="0">
                <a:effectLst/>
                <a:latin typeface="Arial" panose="020B0604020202020204" pitchFamily="34" charset="0"/>
              </a:rPr>
            </a:br>
            <a:r>
              <a:rPr lang="en-US" sz="1800" dirty="0">
                <a:effectLst/>
                <a:latin typeface="Arial" panose="020B0604020202020204" pitchFamily="34" charset="0"/>
              </a:rPr>
              <a:t>• Listing the names of the boosters which have success in ground pad and have payload mass greater than 4000</a:t>
            </a:r>
            <a:br>
              <a:rPr lang="en-US" sz="1800" dirty="0">
                <a:effectLst/>
                <a:latin typeface="Arial" panose="020B0604020202020204" pitchFamily="34" charset="0"/>
              </a:rPr>
            </a:br>
            <a:r>
              <a:rPr lang="en-US" sz="1800" dirty="0">
                <a:effectLst/>
                <a:latin typeface="Arial" panose="020B0604020202020204" pitchFamily="34" charset="0"/>
              </a:rPr>
              <a:t>but less than 6000</a:t>
            </a:r>
            <a:br>
              <a:rPr lang="en-US" sz="1800" dirty="0">
                <a:effectLst/>
                <a:latin typeface="Arial" panose="020B0604020202020204" pitchFamily="34" charset="0"/>
              </a:rPr>
            </a:br>
            <a:r>
              <a:rPr lang="en-US" sz="1800" dirty="0">
                <a:effectLst/>
                <a:latin typeface="Arial" panose="020B0604020202020204" pitchFamily="34" charset="0"/>
              </a:rPr>
              <a:t>• Listing the total number of successful and failure mission outcomes</a:t>
            </a:r>
            <a:br>
              <a:rPr lang="en-US" sz="1800" dirty="0">
                <a:effectLst/>
                <a:latin typeface="Arial" panose="020B0604020202020204" pitchFamily="34" charset="0"/>
              </a:rPr>
            </a:br>
            <a:r>
              <a:rPr lang="en-US" sz="1800" dirty="0">
                <a:effectLst/>
                <a:latin typeface="Arial" panose="020B0604020202020204" pitchFamily="34" charset="0"/>
              </a:rPr>
              <a:t>• Listing the names of the </a:t>
            </a:r>
            <a:r>
              <a:rPr lang="en-US" sz="1800" dirty="0" err="1">
                <a:effectLst/>
                <a:latin typeface="Arial" panose="020B0604020202020204" pitchFamily="34" charset="0"/>
              </a:rPr>
              <a:t>booster_versions</a:t>
            </a:r>
            <a:r>
              <a:rPr lang="en-US" sz="1800" dirty="0">
                <a:effectLst/>
                <a:latin typeface="Arial" panose="020B0604020202020204" pitchFamily="34" charset="0"/>
              </a:rPr>
              <a:t> which have carried the maximum payload mass.</a:t>
            </a:r>
            <a:br>
              <a:rPr lang="en-US" sz="1800" dirty="0">
                <a:effectLst/>
                <a:latin typeface="Arial" panose="020B0604020202020204" pitchFamily="34" charset="0"/>
              </a:rPr>
            </a:br>
            <a:r>
              <a:rPr lang="en-US" sz="1800" dirty="0">
                <a:effectLst/>
                <a:latin typeface="Arial" panose="020B0604020202020204" pitchFamily="34" charset="0"/>
              </a:rPr>
              <a:t>• Listing the records which will display the month names, successful </a:t>
            </a:r>
            <a:r>
              <a:rPr lang="en-US" sz="1800" dirty="0" err="1">
                <a:effectLst/>
                <a:latin typeface="Arial" panose="020B0604020202020204" pitchFamily="34" charset="0"/>
              </a:rPr>
              <a:t>landing_outcomes</a:t>
            </a:r>
            <a:r>
              <a:rPr lang="en-US" sz="1800" dirty="0">
                <a:effectLst/>
                <a:latin typeface="Arial" panose="020B0604020202020204" pitchFamily="34" charset="0"/>
              </a:rPr>
              <a:t> in ground pad ,booster</a:t>
            </a:r>
            <a:br>
              <a:rPr lang="en-US" sz="1800" dirty="0">
                <a:effectLst/>
                <a:latin typeface="Arial" panose="020B0604020202020204" pitchFamily="34" charset="0"/>
              </a:rPr>
            </a:br>
            <a:r>
              <a:rPr lang="en-US" sz="1800" dirty="0">
                <a:effectLst/>
                <a:latin typeface="Arial" panose="020B0604020202020204" pitchFamily="34" charset="0"/>
              </a:rPr>
              <a:t>• versions, </a:t>
            </a:r>
            <a:r>
              <a:rPr lang="en-US" sz="1800" dirty="0" err="1">
                <a:effectLst/>
                <a:latin typeface="Arial" panose="020B0604020202020204" pitchFamily="34" charset="0"/>
              </a:rPr>
              <a:t>launch_site</a:t>
            </a:r>
            <a:r>
              <a:rPr lang="en-US" sz="1800" dirty="0">
                <a:effectLst/>
                <a:latin typeface="Arial" panose="020B0604020202020204" pitchFamily="34" charset="0"/>
              </a:rPr>
              <a:t> for the months in year 2017</a:t>
            </a:r>
            <a:br>
              <a:rPr lang="en-US" sz="1800" dirty="0">
                <a:effectLst/>
                <a:latin typeface="Arial" panose="020B0604020202020204" pitchFamily="34" charset="0"/>
              </a:rPr>
            </a:br>
            <a:r>
              <a:rPr lang="en-US" sz="1800" dirty="0">
                <a:effectLst/>
                <a:latin typeface="Arial" panose="020B0604020202020204" pitchFamily="34" charset="0"/>
              </a:rPr>
              <a:t>• Ranking the count of successful </a:t>
            </a:r>
            <a:r>
              <a:rPr lang="en-US" sz="1800" dirty="0" err="1">
                <a:effectLst/>
                <a:latin typeface="Arial" panose="020B0604020202020204" pitchFamily="34" charset="0"/>
              </a:rPr>
              <a:t>landing_outcomes</a:t>
            </a:r>
            <a:r>
              <a:rPr lang="en-US" sz="1800" dirty="0">
                <a:effectLst/>
                <a:latin typeface="Arial" panose="020B0604020202020204" pitchFamily="34" charset="0"/>
              </a:rPr>
              <a:t> between the date 2010 06 04 and 2017 03 20 in </a:t>
            </a:r>
            <a:r>
              <a:rPr lang="en-US" sz="1800" dirty="0" err="1">
                <a:effectLst/>
                <a:latin typeface="Arial" panose="020B0604020202020204" pitchFamily="34" charset="0"/>
              </a:rPr>
              <a:t>descendingorder</a:t>
            </a:r>
            <a:r>
              <a:rPr lang="en-US" sz="1800" dirty="0">
                <a:effectLst/>
                <a:latin typeface="Arial" panose="020B0604020202020204" pitchFamily="34" charset="0"/>
              </a:rPr>
              <a:t>.</a:t>
            </a:r>
          </a:p>
          <a:p>
            <a:pPr marL="0" indent="0">
              <a:buNone/>
            </a:pPr>
            <a:r>
              <a:rPr lang="en-US" sz="1800" dirty="0">
                <a:effectLst/>
                <a:latin typeface="Arial" panose="020B0604020202020204" pitchFamily="34" charset="0"/>
                <a:hlinkClick r:id="rId3"/>
              </a:rPr>
              <a:t>https://github.com/knithya2k2/DS_SpacexProject/blob/main/10-IBM-DS%20Capstone%20project-SQL.ipynb</a:t>
            </a:r>
            <a:endParaRPr lang="en-US" sz="1800" dirty="0">
              <a:latin typeface="Arial" panose="020B0604020202020204" pitchFamily="34" charset="0"/>
            </a:endParaRPr>
          </a:p>
          <a:p>
            <a:endParaRPr lang="en-US" sz="1800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800" dirty="0">
              <a:effectLst/>
              <a:latin typeface="Arial" panose="020B0604020202020204" pitchFamily="34" charset="0"/>
            </a:endParaRPr>
          </a:p>
          <a:p>
            <a:pPr marL="0" indent="0">
              <a:buNone/>
            </a:pPr>
            <a:endParaRPr lang="en-US" sz="1800" dirty="0">
              <a:latin typeface="Arial" panose="020B0604020202020204" pitchFamily="34" charset="0"/>
            </a:endParaRPr>
          </a:p>
          <a:p>
            <a:pPr marL="0" indent="0">
              <a:buNone/>
            </a:pPr>
            <a:endParaRPr lang="en-US" sz="1800" dirty="0">
              <a:effectLst/>
              <a:latin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1800" dirty="0">
                <a:effectLst/>
                <a:latin typeface="Arial" panose="020B0604020202020204" pitchFamily="34" charset="0"/>
              </a:rPr>
              <a:t>Map markers have been added to the map with aim to finding an optimal location for building a launch site</a:t>
            </a:r>
          </a:p>
          <a:p>
            <a:pPr marL="0" indent="0">
              <a:buNone/>
            </a:pPr>
            <a:r>
              <a:rPr lang="en-US" sz="1800" dirty="0">
                <a:hlinkClick r:id="rId3"/>
              </a:rPr>
              <a:t>https://github.com/knithya2k2/DS_SpacexProject/blob/main/10-IBM%20DS%20Capstone-lab5-Folium.ipynb</a:t>
            </a: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9239E36-6B93-D2FA-3147-249D121679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029" y="1405054"/>
            <a:ext cx="10723943" cy="3490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11061434" cy="47870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https://github.com/knithya2k2/DS_SpacexProject/blob/main/dash_interact2_HY.py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2E16B76-8C94-573A-44FA-8B0D266197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010" y="1248937"/>
            <a:ext cx="10687962" cy="4591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effectLst/>
                <a:latin typeface="Arial" panose="020B0604020202020204" pitchFamily="34" charset="0"/>
              </a:rPr>
              <a:t>The SVM, KNN, and Logistic Regression model achieved the highest</a:t>
            </a:r>
            <a:br>
              <a:rPr lang="en-US" sz="1800" dirty="0"/>
            </a:br>
            <a:r>
              <a:rPr lang="en-US" sz="1800" dirty="0">
                <a:effectLst/>
                <a:latin typeface="Arial" panose="020B0604020202020204" pitchFamily="34" charset="0"/>
              </a:rPr>
              <a:t>accuracy at 83.3%, while the SVM performs the best in terms of Area</a:t>
            </a:r>
            <a:br>
              <a:rPr lang="en-US" sz="1800" dirty="0"/>
            </a:br>
            <a:r>
              <a:rPr lang="en-US" sz="1800" dirty="0">
                <a:effectLst/>
                <a:latin typeface="Arial" panose="020B0604020202020204" pitchFamily="34" charset="0"/>
              </a:rPr>
              <a:t>Under the Curve at 0.958.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800" dirty="0">
              <a:effectLst/>
              <a:latin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800" dirty="0">
              <a:latin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800" dirty="0">
              <a:effectLst/>
              <a:latin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800" dirty="0">
              <a:latin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800" dirty="0">
              <a:effectLst/>
              <a:latin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800" dirty="0">
              <a:effectLst/>
              <a:latin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800" dirty="0"/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dirty="0">
                <a:hlinkClick r:id="rId3"/>
              </a:rPr>
              <a:t>https://github.com/knithya2k2/DS_SpacexProject/blob/main/10-IBM-DS%20capstone-lab7-ML%20prediction.ipynb</a:t>
            </a:r>
            <a:endParaRPr lang="en-US" sz="1800" dirty="0"/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8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885D00-3107-9B5F-E213-F329E133DA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966" y="2740753"/>
            <a:ext cx="9000409" cy="2734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8905041" cy="385748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effectLst/>
                <a:latin typeface="Arial" panose="020B0604020202020204" pitchFamily="34" charset="0"/>
              </a:rPr>
              <a:t>The SVM, KNN, and Logistic Regression models are the best in terms of</a:t>
            </a:r>
            <a:br>
              <a:rPr lang="en-US" sz="1600" dirty="0"/>
            </a:br>
            <a:r>
              <a:rPr lang="en-US" sz="1600" dirty="0">
                <a:effectLst/>
                <a:latin typeface="Arial" panose="020B0604020202020204" pitchFamily="34" charset="0"/>
              </a:rPr>
              <a:t>prediction accuracy for this dataset.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br>
              <a:rPr lang="en-US" sz="1600" dirty="0"/>
            </a:br>
            <a:r>
              <a:rPr lang="en-US" sz="1600" dirty="0">
                <a:effectLst/>
                <a:latin typeface="Arial" panose="020B0604020202020204" pitchFamily="34" charset="0"/>
              </a:rPr>
              <a:t>• Low weighted payloads perform better than the heavier payloads.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br>
              <a:rPr lang="en-US" sz="1600" dirty="0"/>
            </a:br>
            <a:r>
              <a:rPr lang="en-US" sz="1600" dirty="0">
                <a:effectLst/>
                <a:latin typeface="Arial" panose="020B0604020202020204" pitchFamily="34" charset="0"/>
              </a:rPr>
              <a:t>• The success rates for SpaceX launches is directly proportional time in years they</a:t>
            </a:r>
            <a:br>
              <a:rPr lang="en-US" sz="1600" dirty="0"/>
            </a:br>
            <a:r>
              <a:rPr lang="en-US" sz="1600" dirty="0">
                <a:effectLst/>
                <a:latin typeface="Arial" panose="020B0604020202020204" pitchFamily="34" charset="0"/>
              </a:rPr>
              <a:t>will eventually perfect the launches.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br>
              <a:rPr lang="en-US" sz="1600" dirty="0"/>
            </a:br>
            <a:r>
              <a:rPr lang="en-US" sz="1600" dirty="0">
                <a:effectLst/>
                <a:latin typeface="Arial" panose="020B0604020202020204" pitchFamily="34" charset="0"/>
              </a:rPr>
              <a:t>• KSC LC 39A had the most successful launches from all the sites.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br>
              <a:rPr lang="en-US" sz="1600" dirty="0"/>
            </a:br>
            <a:r>
              <a:rPr lang="en-US" sz="1600" dirty="0">
                <a:effectLst/>
                <a:latin typeface="Arial" panose="020B0604020202020204" pitchFamily="34" charset="0"/>
              </a:rPr>
              <a:t>• Orbit GEO,HEO,SSO,ES L1 has the best Success Rate.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dirty="0">
                <a:hlinkClick r:id="rId4"/>
              </a:rPr>
              <a:t>https://github.com/knithya2k2/DS_SpacexProject/blob/main/9-IBM%20Data%20Science%20Machine%20Learning%20final%20project.ipynb</a:t>
            </a:r>
            <a:endParaRPr lang="en-US" sz="1800" dirty="0"/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800" dirty="0"/>
          </a:p>
          <a:p>
            <a:pPr marL="457200" lvl="1" indent="0">
              <a:buNone/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3" y="2057400"/>
            <a:ext cx="1075459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9822E20-EACA-ED3E-A1CF-9527A4A094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973" y="1359879"/>
            <a:ext cx="9227024" cy="45874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448CFD0-FA74-05F9-0657-29B0D155F5FB}"/>
              </a:ext>
            </a:extLst>
          </p:cNvPr>
          <p:cNvSpPr txBox="1"/>
          <p:nvPr/>
        </p:nvSpPr>
        <p:spPr>
          <a:xfrm>
            <a:off x="1093058" y="5425277"/>
            <a:ext cx="91437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effectLst/>
                <a:latin typeface="Arial" panose="020B0604020202020204" pitchFamily="34" charset="0"/>
              </a:rPr>
              <a:t>Launches from the site of CCAFS SLC 40 are significantly higher than</a:t>
            </a:r>
            <a:br>
              <a:rPr lang="en-US" dirty="0">
                <a:effectLst/>
                <a:latin typeface="Arial" panose="020B0604020202020204" pitchFamily="34" charset="0"/>
              </a:rPr>
            </a:br>
            <a:r>
              <a:rPr lang="en-US" dirty="0">
                <a:effectLst/>
                <a:latin typeface="Arial" panose="020B0604020202020204" pitchFamily="34" charset="0"/>
              </a:rPr>
              <a:t>launches form other sites.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69757"/>
            <a:ext cx="5325989" cy="3795784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effectLst/>
                <a:latin typeface="Arial" panose="020B0604020202020204" pitchFamily="34" charset="0"/>
              </a:rPr>
              <a:t>• The majority of </a:t>
            </a:r>
            <a:r>
              <a:rPr lang="en-US" sz="2400" dirty="0" err="1">
                <a:effectLst/>
                <a:latin typeface="Arial" panose="020B0604020202020204" pitchFamily="34" charset="0"/>
              </a:rPr>
              <a:t>lPay</a:t>
            </a:r>
            <a:r>
              <a:rPr lang="en-US" sz="2400" dirty="0">
                <a:effectLst/>
                <a:latin typeface="Arial" panose="020B0604020202020204" pitchFamily="34" charset="0"/>
              </a:rPr>
              <a:t> Loads with lower</a:t>
            </a:r>
            <a:br>
              <a:rPr lang="en-US" sz="2400" dirty="0"/>
            </a:br>
            <a:r>
              <a:rPr lang="en-US" sz="2400" dirty="0">
                <a:effectLst/>
                <a:latin typeface="Arial" panose="020B0604020202020204" pitchFamily="34" charset="0"/>
              </a:rPr>
              <a:t>Mass have been launched from CCAFS</a:t>
            </a:r>
            <a:br>
              <a:rPr lang="en-US" sz="2400" dirty="0"/>
            </a:br>
            <a:r>
              <a:rPr lang="en-US" sz="2400" dirty="0">
                <a:effectLst/>
                <a:latin typeface="Arial" panose="020B0604020202020204" pitchFamily="34" charset="0"/>
              </a:rPr>
              <a:t>SLC 40.</a:t>
            </a:r>
            <a:endParaRPr lang="en-US" sz="24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8CB02A-5EA7-2340-67BD-C51B34E646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6127" y="1393902"/>
            <a:ext cx="4811845" cy="5151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5039774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000" dirty="0">
                <a:effectLst/>
                <a:latin typeface="Arial" panose="020B0604020202020204" pitchFamily="34" charset="0"/>
              </a:rPr>
              <a:t>The orbit types of ES-L1, GEO, HEO,</a:t>
            </a:r>
            <a:br>
              <a:rPr lang="en-US" sz="2000" dirty="0"/>
            </a:br>
            <a:r>
              <a:rPr lang="en-US" sz="2000" dirty="0">
                <a:effectLst/>
                <a:latin typeface="Arial" panose="020B0604020202020204" pitchFamily="34" charset="0"/>
              </a:rPr>
              <a:t>SSO are among the highest success</a:t>
            </a:r>
            <a:br>
              <a:rPr lang="en-US" sz="2000" dirty="0"/>
            </a:br>
            <a:r>
              <a:rPr lang="en-US" sz="2000" dirty="0">
                <a:effectLst/>
                <a:latin typeface="Arial" panose="020B0604020202020204" pitchFamily="34" charset="0"/>
              </a:rPr>
              <a:t>rate.</a:t>
            </a:r>
            <a:endParaRPr lang="en-US" sz="20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D107847-9571-DAD5-FDED-CE5B2A4CEC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4048" y="1777914"/>
            <a:ext cx="4403924" cy="4344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69756"/>
            <a:ext cx="4827901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000" dirty="0">
                <a:effectLst/>
                <a:latin typeface="Arial" panose="020B0604020202020204" pitchFamily="34" charset="0"/>
              </a:rPr>
              <a:t>• A trend can be observed of shifting to</a:t>
            </a:r>
            <a:br>
              <a:rPr lang="en-US" sz="2000" dirty="0"/>
            </a:br>
            <a:r>
              <a:rPr lang="en-US" sz="2000" dirty="0">
                <a:effectLst/>
                <a:latin typeface="Arial" panose="020B0604020202020204" pitchFamily="34" charset="0"/>
              </a:rPr>
              <a:t>VLEO launches in recent years.</a:t>
            </a:r>
            <a:endParaRPr lang="en-US" sz="20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7E17F2F-1164-7EC1-ED82-BF1329307D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8049" y="1338146"/>
            <a:ext cx="6835697" cy="5597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57400"/>
            <a:ext cx="5117833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effectLst/>
                <a:latin typeface="Arial" panose="020B0604020202020204" pitchFamily="34" charset="0"/>
              </a:rPr>
              <a:t>There are strong correlation between</a:t>
            </a:r>
            <a:br>
              <a:rPr lang="en-US" sz="1600" dirty="0"/>
            </a:br>
            <a:r>
              <a:rPr lang="en-US" sz="1600" dirty="0">
                <a:effectLst/>
                <a:latin typeface="Arial" panose="020B0604020202020204" pitchFamily="34" charset="0"/>
              </a:rPr>
              <a:t>ISS and Payload at the range around</a:t>
            </a:r>
            <a:br>
              <a:rPr lang="en-US" sz="1600" dirty="0"/>
            </a:br>
            <a:r>
              <a:rPr lang="en-US" sz="1600" dirty="0">
                <a:effectLst/>
                <a:latin typeface="Arial" panose="020B0604020202020204" pitchFamily="34" charset="0"/>
              </a:rPr>
              <a:t>2000, as well as between GTO and the</a:t>
            </a:r>
            <a:br>
              <a:rPr lang="en-US" sz="1600" dirty="0"/>
            </a:br>
            <a:r>
              <a:rPr lang="en-US" sz="1600" dirty="0">
                <a:effectLst/>
                <a:latin typeface="Arial" panose="020B0604020202020204" pitchFamily="34" charset="0"/>
              </a:rPr>
              <a:t>range of 4000-8000.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2850CFF-874C-6AFC-53B6-D8A51AF29E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4099" y="1463573"/>
            <a:ext cx="5392804" cy="4963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570884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effectLst/>
                <a:latin typeface="Arial" panose="020B0604020202020204" pitchFamily="34" charset="0"/>
              </a:rPr>
              <a:t>Launch success rate has increased</a:t>
            </a:r>
            <a:br>
              <a:rPr lang="en-US" sz="1600" dirty="0"/>
            </a:br>
            <a:r>
              <a:rPr lang="en-US" sz="1600" dirty="0">
                <a:effectLst/>
                <a:latin typeface="Arial" panose="020B0604020202020204" pitchFamily="34" charset="0"/>
              </a:rPr>
              <a:t>significantly since 2013 and has</a:t>
            </a:r>
            <a:br>
              <a:rPr lang="en-US" sz="1600" dirty="0"/>
            </a:br>
            <a:r>
              <a:rPr lang="en-US" sz="1600" dirty="0" err="1">
                <a:effectLst/>
                <a:latin typeface="Arial" panose="020B0604020202020204" pitchFamily="34" charset="0"/>
              </a:rPr>
              <a:t>stablised</a:t>
            </a:r>
            <a:r>
              <a:rPr lang="en-US" sz="1600" dirty="0">
                <a:effectLst/>
                <a:latin typeface="Arial" panose="020B0604020202020204" pitchFamily="34" charset="0"/>
              </a:rPr>
              <a:t> since 2019, potentially due to</a:t>
            </a:r>
            <a:br>
              <a:rPr lang="en-US" sz="1600" dirty="0"/>
            </a:br>
            <a:r>
              <a:rPr lang="en-US" sz="1600" dirty="0">
                <a:effectLst/>
                <a:latin typeface="Arial" panose="020B0604020202020204" pitchFamily="34" charset="0"/>
              </a:rPr>
              <a:t>advance in technology and lessons</a:t>
            </a:r>
            <a:br>
              <a:rPr lang="en-US" sz="1600" dirty="0"/>
            </a:br>
            <a:r>
              <a:rPr lang="en-US" sz="1600" dirty="0">
                <a:effectLst/>
                <a:latin typeface="Arial" panose="020B0604020202020204" pitchFamily="34" charset="0"/>
              </a:rPr>
              <a:t>learned.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0622094-BD28-7C1A-245E-E0FE6F2406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0058" y="1453133"/>
            <a:ext cx="4572235" cy="4572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effectLst/>
                <a:latin typeface="Arial" panose="020B0604020202020204" pitchFamily="34" charset="0"/>
              </a:rPr>
              <a:t>%</a:t>
            </a:r>
            <a:r>
              <a:rPr lang="en-US" sz="1600" dirty="0" err="1">
                <a:effectLst/>
                <a:latin typeface="Arial" panose="020B0604020202020204" pitchFamily="34" charset="0"/>
              </a:rPr>
              <a:t>sql</a:t>
            </a:r>
            <a:r>
              <a:rPr lang="en-US" sz="1600" dirty="0">
                <a:effectLst/>
                <a:latin typeface="Arial" panose="020B0604020202020204" pitchFamily="34" charset="0"/>
              </a:rPr>
              <a:t> select distinct(LAUNCH_SITE) from SPACEXTBL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FC14D5-49B7-8EB1-5343-C20DE6D04A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9205" y="2667725"/>
            <a:ext cx="3280063" cy="3509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effectLst/>
                <a:latin typeface="Arial" panose="020B0604020202020204" pitchFamily="34" charset="0"/>
              </a:rPr>
              <a:t>%</a:t>
            </a:r>
            <a:r>
              <a:rPr lang="en-US" sz="1600" dirty="0" err="1">
                <a:effectLst/>
                <a:latin typeface="Arial" panose="020B0604020202020204" pitchFamily="34" charset="0"/>
              </a:rPr>
              <a:t>sql</a:t>
            </a:r>
            <a:r>
              <a:rPr lang="en-US" sz="1600" dirty="0">
                <a:effectLst/>
                <a:latin typeface="Arial" panose="020B0604020202020204" pitchFamily="34" charset="0"/>
              </a:rPr>
              <a:t> select * from SPACEXTBL where LAUNCH_SITE like 'CCA%' limit 5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3E203F6-CA51-312F-09EC-8FCFEC1D73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999" y="2120832"/>
            <a:ext cx="9745589" cy="4458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effectLst/>
                <a:latin typeface="Arial" panose="020B0604020202020204" pitchFamily="34" charset="0"/>
              </a:rPr>
              <a:t>%</a:t>
            </a:r>
            <a:r>
              <a:rPr lang="en-US" sz="2000" dirty="0" err="1">
                <a:effectLst/>
                <a:latin typeface="Arial" panose="020B0604020202020204" pitchFamily="34" charset="0"/>
              </a:rPr>
              <a:t>sql</a:t>
            </a:r>
            <a:r>
              <a:rPr lang="en-US" sz="2000" dirty="0">
                <a:effectLst/>
                <a:latin typeface="Arial" panose="020B0604020202020204" pitchFamily="34" charset="0"/>
              </a:rPr>
              <a:t> select sum(PAYLOAD_MASS__KG_) from SPACEXTBL where CUSTOMER</a:t>
            </a:r>
            <a:br>
              <a:rPr lang="en-US" sz="2000" dirty="0"/>
            </a:br>
            <a:r>
              <a:rPr lang="en-US" sz="2000" dirty="0">
                <a:effectLst/>
                <a:latin typeface="Arial" panose="020B0604020202020204" pitchFamily="34" charset="0"/>
              </a:rPr>
              <a:t>= 'NASA (CRS)'</a:t>
            </a:r>
            <a:endParaRPr lang="en-US" sz="20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E178A34-0003-1E04-79D6-E180958B1C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2430" y="3521844"/>
            <a:ext cx="1619333" cy="958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000" dirty="0">
                <a:effectLst/>
                <a:latin typeface="Arial" panose="020B0604020202020204" pitchFamily="34" charset="0"/>
              </a:rPr>
              <a:t>• %</a:t>
            </a:r>
            <a:r>
              <a:rPr lang="en-US" sz="2000" dirty="0" err="1">
                <a:effectLst/>
                <a:latin typeface="Arial" panose="020B0604020202020204" pitchFamily="34" charset="0"/>
              </a:rPr>
              <a:t>sql</a:t>
            </a:r>
            <a:r>
              <a:rPr lang="en-US" sz="2000" dirty="0">
                <a:effectLst/>
                <a:latin typeface="Arial" panose="020B0604020202020204" pitchFamily="34" charset="0"/>
              </a:rPr>
              <a:t> select avg(PAYLOAD_MASS__KG_) from SPACEXTBL where</a:t>
            </a:r>
            <a:br>
              <a:rPr lang="en-US" sz="2000" dirty="0"/>
            </a:br>
            <a:r>
              <a:rPr lang="en-US" sz="2000" dirty="0">
                <a:effectLst/>
                <a:latin typeface="Arial" panose="020B0604020202020204" pitchFamily="34" charset="0"/>
              </a:rPr>
              <a:t>BOOSTER_VERSION = 'F9 v1.1'</a:t>
            </a:r>
            <a:endParaRPr lang="en-US" sz="20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B30B066-168A-D708-09AD-AAFE261071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2849" y="3094673"/>
            <a:ext cx="2371725" cy="92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br>
              <a:rPr lang="en-US" sz="1600" dirty="0"/>
            </a:br>
            <a:r>
              <a:rPr lang="en-US" sz="1800" dirty="0">
                <a:effectLst/>
                <a:latin typeface="Arial" panose="020B0604020202020204" pitchFamily="34" charset="0"/>
              </a:rPr>
              <a:t>• %</a:t>
            </a:r>
            <a:r>
              <a:rPr lang="en-US" sz="1800" dirty="0" err="1">
                <a:effectLst/>
                <a:latin typeface="Arial" panose="020B0604020202020204" pitchFamily="34" charset="0"/>
              </a:rPr>
              <a:t>sql</a:t>
            </a:r>
            <a:r>
              <a:rPr lang="en-US" sz="1800" dirty="0">
                <a:effectLst/>
                <a:latin typeface="Arial" panose="020B0604020202020204" pitchFamily="34" charset="0"/>
              </a:rPr>
              <a:t> select min(DATE) from SPACEXTBL where </a:t>
            </a:r>
            <a:r>
              <a:rPr lang="en-US" sz="1800" dirty="0" err="1">
                <a:effectLst/>
                <a:latin typeface="Arial" panose="020B0604020202020204" pitchFamily="34" charset="0"/>
              </a:rPr>
              <a:t>Landing__Outcome</a:t>
            </a:r>
            <a:r>
              <a:rPr lang="en-US" sz="1800" dirty="0">
                <a:effectLst/>
                <a:latin typeface="Arial" panose="020B0604020202020204" pitchFamily="34" charset="0"/>
              </a:rPr>
              <a:t> = 'Success</a:t>
            </a:r>
            <a:br>
              <a:rPr lang="en-US" sz="1800" dirty="0"/>
            </a:br>
            <a:r>
              <a:rPr lang="en-US" sz="1800" dirty="0">
                <a:effectLst/>
                <a:latin typeface="Arial" panose="020B0604020202020204" pitchFamily="34" charset="0"/>
              </a:rPr>
              <a:t>(ground pad)'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DADD6E-3B2A-80EF-9328-60BA76FA73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0327" y="3096670"/>
            <a:ext cx="2952750" cy="126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effectLst/>
                <a:latin typeface="Arial" panose="020B0604020202020204" pitchFamily="34" charset="0"/>
              </a:rPr>
              <a:t>%</a:t>
            </a:r>
            <a:r>
              <a:rPr lang="en-US" sz="1600" dirty="0" err="1">
                <a:effectLst/>
                <a:latin typeface="Arial" panose="020B0604020202020204" pitchFamily="34" charset="0"/>
              </a:rPr>
              <a:t>sql</a:t>
            </a:r>
            <a:r>
              <a:rPr lang="en-US" sz="1600" dirty="0">
                <a:effectLst/>
                <a:latin typeface="Arial" panose="020B0604020202020204" pitchFamily="34" charset="0"/>
              </a:rPr>
              <a:t> select BOOSTER_VERSION from SPACEXTBL where </a:t>
            </a:r>
            <a:r>
              <a:rPr lang="en-US" sz="1600" dirty="0" err="1">
                <a:effectLst/>
                <a:latin typeface="Arial" panose="020B0604020202020204" pitchFamily="34" charset="0"/>
              </a:rPr>
              <a:t>Landing__Outcome</a:t>
            </a:r>
            <a:br>
              <a:rPr lang="en-US" sz="1600" dirty="0"/>
            </a:br>
            <a:r>
              <a:rPr lang="en-US" sz="1600" dirty="0">
                <a:effectLst/>
                <a:latin typeface="Arial" panose="020B0604020202020204" pitchFamily="34" charset="0"/>
              </a:rPr>
              <a:t>= 'Success (drone ship)' and PAYLOAD_MASS__KG_ &gt; 4000 and</a:t>
            </a:r>
            <a:br>
              <a:rPr lang="en-US" sz="1600" dirty="0"/>
            </a:br>
            <a:r>
              <a:rPr lang="en-US" sz="1600" dirty="0">
                <a:effectLst/>
                <a:latin typeface="Arial" panose="020B0604020202020204" pitchFamily="34" charset="0"/>
              </a:rPr>
              <a:t>PAYLOAD_MASS__KG_ &lt; 6000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600" dirty="0">
              <a:latin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600" dirty="0">
              <a:effectLst/>
              <a:latin typeface="Arial" panose="020B0604020202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80B25C-0E7B-E00B-EC5D-A1224F0BA6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2278" y="3322089"/>
            <a:ext cx="1530429" cy="1752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1485900"/>
            <a:ext cx="8665157" cy="5212080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effectLst/>
                <a:latin typeface="Arial" panose="020B0604020202020204" pitchFamily="34" charset="0"/>
              </a:rPr>
              <a:t>• Data collection</a:t>
            </a:r>
            <a:br>
              <a:rPr lang="en-US" sz="2000" dirty="0"/>
            </a:br>
            <a:r>
              <a:rPr lang="en-US" sz="2000" dirty="0">
                <a:effectLst/>
                <a:latin typeface="Arial" panose="020B0604020202020204" pitchFamily="34" charset="0"/>
              </a:rPr>
              <a:t>• Data wrangling</a:t>
            </a:r>
            <a:br>
              <a:rPr lang="en-US" sz="2000" dirty="0"/>
            </a:br>
            <a:r>
              <a:rPr lang="en-US" sz="2000" dirty="0">
                <a:effectLst/>
                <a:latin typeface="Arial" panose="020B0604020202020204" pitchFamily="34" charset="0"/>
              </a:rPr>
              <a:t>• EDA with data visualization</a:t>
            </a:r>
            <a:br>
              <a:rPr lang="en-US" sz="2000" dirty="0"/>
            </a:br>
            <a:r>
              <a:rPr lang="en-US" sz="2000" dirty="0">
                <a:effectLst/>
                <a:latin typeface="Arial" panose="020B0604020202020204" pitchFamily="34" charset="0"/>
              </a:rPr>
              <a:t>• EDA with SQL</a:t>
            </a:r>
            <a:br>
              <a:rPr lang="en-US" sz="2000" dirty="0"/>
            </a:br>
            <a:r>
              <a:rPr lang="en-US" sz="2000" dirty="0">
                <a:effectLst/>
                <a:latin typeface="Arial" panose="020B0604020202020204" pitchFamily="34" charset="0"/>
              </a:rPr>
              <a:t>• Building an interactive map with Folium</a:t>
            </a:r>
            <a:br>
              <a:rPr lang="en-US" sz="2000" dirty="0"/>
            </a:br>
            <a:r>
              <a:rPr lang="en-US" sz="2000" dirty="0">
                <a:effectLst/>
                <a:latin typeface="Arial" panose="020B0604020202020204" pitchFamily="34" charset="0"/>
              </a:rPr>
              <a:t>• Building a Dashboard with </a:t>
            </a:r>
            <a:r>
              <a:rPr lang="en-US" sz="2000" dirty="0" err="1">
                <a:effectLst/>
                <a:latin typeface="Arial" panose="020B0604020202020204" pitchFamily="34" charset="0"/>
              </a:rPr>
              <a:t>Plotly</a:t>
            </a:r>
            <a:r>
              <a:rPr lang="en-US" sz="2000" dirty="0">
                <a:effectLst/>
                <a:latin typeface="Arial" panose="020B0604020202020204" pitchFamily="34" charset="0"/>
              </a:rPr>
              <a:t> Dash</a:t>
            </a:r>
            <a:br>
              <a:rPr lang="en-US" sz="2000" dirty="0"/>
            </a:br>
            <a:r>
              <a:rPr lang="en-US" sz="2000" dirty="0">
                <a:effectLst/>
                <a:latin typeface="Arial" panose="020B0604020202020204" pitchFamily="34" charset="0"/>
              </a:rPr>
              <a:t>• Predictive analysis (Classification</a:t>
            </a:r>
            <a:endParaRPr lang="en-US" sz="20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IN" sz="1600" dirty="0">
                <a:effectLst/>
                <a:latin typeface="Arial" panose="020B0604020202020204" pitchFamily="34" charset="0"/>
              </a:rPr>
              <a:t>• </a:t>
            </a:r>
            <a:r>
              <a:rPr lang="en-IN" sz="2000" dirty="0">
                <a:latin typeface="Arial" panose="020B0604020202020204" pitchFamily="34" charset="0"/>
              </a:rPr>
              <a:t>EDA results</a:t>
            </a:r>
            <a:br>
              <a:rPr lang="en-IN" sz="2000" dirty="0">
                <a:latin typeface="Arial" panose="020B0604020202020204" pitchFamily="34" charset="0"/>
              </a:rPr>
            </a:br>
            <a:r>
              <a:rPr lang="en-IN" sz="2000" dirty="0">
                <a:latin typeface="Arial" panose="020B0604020202020204" pitchFamily="34" charset="0"/>
              </a:rPr>
              <a:t>• Interactive analytics</a:t>
            </a:r>
            <a:br>
              <a:rPr lang="en-IN" sz="2000" dirty="0">
                <a:latin typeface="Arial" panose="020B0604020202020204" pitchFamily="34" charset="0"/>
              </a:rPr>
            </a:br>
            <a:r>
              <a:rPr lang="en-IN" sz="2000" dirty="0">
                <a:latin typeface="Arial" panose="020B0604020202020204" pitchFamily="34" charset="0"/>
              </a:rPr>
              <a:t>• Predictive analysis</a:t>
            </a:r>
            <a:endParaRPr lang="en-US" sz="2000" dirty="0">
              <a:latin typeface="Arial" panose="020B0604020202020204" pitchFamily="34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095D174-E468-5D28-313D-A5CBB08373AB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2615250" y="2348266"/>
            <a:ext cx="2285424" cy="141938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8E6009-3F6D-008A-BE63-43A2D35436DA}"/>
              </a:ext>
            </a:extLst>
          </p:cNvPr>
          <p:cNvSpPr txBox="1"/>
          <p:nvPr/>
        </p:nvSpPr>
        <p:spPr>
          <a:xfrm>
            <a:off x="1046099" y="1394731"/>
            <a:ext cx="766867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effectLst/>
                <a:latin typeface="Arial" panose="020B0604020202020204" pitchFamily="34" charset="0"/>
              </a:rPr>
              <a:t>%</a:t>
            </a:r>
            <a:r>
              <a:rPr lang="en-US" dirty="0" err="1">
                <a:effectLst/>
                <a:latin typeface="Arial" panose="020B0604020202020204" pitchFamily="34" charset="0"/>
              </a:rPr>
              <a:t>sql</a:t>
            </a:r>
            <a:r>
              <a:rPr lang="en-US" dirty="0">
                <a:effectLst/>
                <a:latin typeface="Arial" panose="020B0604020202020204" pitchFamily="34" charset="0"/>
              </a:rPr>
              <a:t> select count(MISSION_OUTCOME) from SPACEXTBL where</a:t>
            </a:r>
            <a:br>
              <a:rPr lang="en-US" dirty="0"/>
            </a:br>
            <a:r>
              <a:rPr lang="en-US" dirty="0">
                <a:effectLst/>
                <a:latin typeface="Arial" panose="020B0604020202020204" pitchFamily="34" charset="0"/>
              </a:rPr>
              <a:t>MISSION_OUTCOME = 'Success' or MISSION_OUTCOME = 'Failure (in flight)'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effectLst/>
                <a:latin typeface="Arial" panose="020B0604020202020204" pitchFamily="34" charset="0"/>
              </a:rPr>
              <a:t>%</a:t>
            </a:r>
            <a:r>
              <a:rPr lang="en-US" sz="1600" dirty="0" err="1">
                <a:effectLst/>
                <a:latin typeface="Arial" panose="020B0604020202020204" pitchFamily="34" charset="0"/>
              </a:rPr>
              <a:t>sql</a:t>
            </a:r>
            <a:r>
              <a:rPr lang="en-US" sz="1600" dirty="0">
                <a:effectLst/>
                <a:latin typeface="Arial" panose="020B0604020202020204" pitchFamily="34" charset="0"/>
              </a:rPr>
              <a:t> select BOOSTER_VERSION from SPACEXTBL where</a:t>
            </a:r>
            <a:br>
              <a:rPr lang="en-US" sz="1600" dirty="0"/>
            </a:br>
            <a:r>
              <a:rPr lang="en-US" sz="1600" dirty="0">
                <a:effectLst/>
                <a:latin typeface="Arial" panose="020B0604020202020204" pitchFamily="34" charset="0"/>
              </a:rPr>
              <a:t>PAYLOAD_MASS__KG_ = (select max(PAYLOAD_MASS__KG_) from</a:t>
            </a:r>
            <a:br>
              <a:rPr lang="en-US" sz="1600" dirty="0"/>
            </a:br>
            <a:r>
              <a:rPr lang="en-US" sz="1600" dirty="0">
                <a:effectLst/>
                <a:latin typeface="Arial" panose="020B0604020202020204" pitchFamily="34" charset="0"/>
              </a:rPr>
              <a:t>SPACEXTBL)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65DFE82-BB50-3015-06BE-EE07946FCC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1912" y="2871216"/>
            <a:ext cx="3100039" cy="2654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effectLst/>
                <a:latin typeface="Arial" panose="020B0604020202020204" pitchFamily="34" charset="0"/>
              </a:rPr>
              <a:t>%</a:t>
            </a:r>
            <a:r>
              <a:rPr lang="en-US" sz="1600" dirty="0" err="1">
                <a:effectLst/>
                <a:latin typeface="Arial" panose="020B0604020202020204" pitchFamily="34" charset="0"/>
              </a:rPr>
              <a:t>sql</a:t>
            </a:r>
            <a:r>
              <a:rPr lang="en-US" sz="1600" dirty="0">
                <a:effectLst/>
                <a:latin typeface="Arial" panose="020B0604020202020204" pitchFamily="34" charset="0"/>
              </a:rPr>
              <a:t> select * from SPACEXTBL where </a:t>
            </a:r>
            <a:r>
              <a:rPr lang="en-US" sz="1600" dirty="0" err="1">
                <a:effectLst/>
                <a:latin typeface="Arial" panose="020B0604020202020204" pitchFamily="34" charset="0"/>
              </a:rPr>
              <a:t>Landing__Outcome</a:t>
            </a:r>
            <a:r>
              <a:rPr lang="en-US" sz="1600" dirty="0">
                <a:effectLst/>
                <a:latin typeface="Arial" panose="020B0604020202020204" pitchFamily="34" charset="0"/>
              </a:rPr>
              <a:t> like 'Success%' and</a:t>
            </a:r>
            <a:br>
              <a:rPr lang="en-US" sz="1600" dirty="0"/>
            </a:br>
            <a:r>
              <a:rPr lang="en-US" sz="1600" dirty="0">
                <a:effectLst/>
                <a:latin typeface="Arial" panose="020B0604020202020204" pitchFamily="34" charset="0"/>
              </a:rPr>
              <a:t>(DATE between ‘2015-01-01' and ‘2015-12-31') order by date desc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600" dirty="0">
              <a:effectLst/>
              <a:latin typeface="Arial" panose="020B0604020202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8E7415-6E34-2912-BD4D-E58415EC72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0" y="2738034"/>
            <a:ext cx="8541257" cy="2926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effectLst/>
                <a:latin typeface="Arial" panose="020B0604020202020204" pitchFamily="34" charset="0"/>
              </a:rPr>
              <a:t>%</a:t>
            </a:r>
            <a:r>
              <a:rPr lang="en-US" sz="1800" dirty="0" err="1">
                <a:effectLst/>
                <a:latin typeface="Arial" panose="020B0604020202020204" pitchFamily="34" charset="0"/>
              </a:rPr>
              <a:t>sql</a:t>
            </a:r>
            <a:r>
              <a:rPr lang="en-US" sz="1800" dirty="0">
                <a:effectLst/>
                <a:latin typeface="Arial" panose="020B0604020202020204" pitchFamily="34" charset="0"/>
              </a:rPr>
              <a:t> select * from SPACEXTBL where </a:t>
            </a:r>
            <a:r>
              <a:rPr lang="en-US" sz="1800" dirty="0" err="1">
                <a:effectLst/>
                <a:latin typeface="Arial" panose="020B0604020202020204" pitchFamily="34" charset="0"/>
              </a:rPr>
              <a:t>Landing__Outcome</a:t>
            </a:r>
            <a:r>
              <a:rPr lang="en-US" sz="1800" dirty="0">
                <a:effectLst/>
                <a:latin typeface="Arial" panose="020B0604020202020204" pitchFamily="34" charset="0"/>
              </a:rPr>
              <a:t> like 'Success%' and</a:t>
            </a:r>
            <a:br>
              <a:rPr lang="en-US" sz="1800" dirty="0"/>
            </a:br>
            <a:r>
              <a:rPr lang="en-US" sz="1800" dirty="0">
                <a:effectLst/>
                <a:latin typeface="Arial" panose="020B0604020202020204" pitchFamily="34" charset="0"/>
              </a:rPr>
              <a:t>(DATE between '2010-06-04' and '2017-03-20') order by date desc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E9B49E-66D2-3A62-36B1-5D80063188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2979500"/>
            <a:ext cx="9556018" cy="2707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403CA3C-8B15-54C4-4426-FED8DDE1DE62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770010" y="1825625"/>
            <a:ext cx="9745589" cy="43513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effectLst/>
                <a:latin typeface="Arial" panose="020B0604020202020204" pitchFamily="34" charset="0"/>
              </a:rPr>
              <a:t>All launch sites marked on a map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06089B7-F860-278D-675F-8B1540BA176D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770010" y="1825625"/>
            <a:ext cx="9745589" cy="4351338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effectLst/>
                <a:latin typeface="Arial" panose="020B0604020202020204" pitchFamily="34" charset="0"/>
              </a:rPr>
              <a:t>Success/failed launches marked on the map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D723CF9-6EA6-58D3-CEC4-DC27545C2B7E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770010" y="1690688"/>
            <a:ext cx="8597827" cy="4314825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effectLst/>
                <a:latin typeface="Arial" panose="020B0604020202020204" pitchFamily="34" charset="0"/>
              </a:rPr>
              <a:t>Distances between a launch site to its proximities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D47AFF0-F079-00F7-BD01-0EA65CE12B5E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770010" y="1825625"/>
            <a:ext cx="9745589" cy="4351338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effectLst/>
                <a:latin typeface="Arial" panose="020B0604020202020204" pitchFamily="34" charset="0"/>
              </a:rPr>
              <a:t>Total success launches by all sites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6" y="2521402"/>
            <a:ext cx="9419743" cy="32964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context</a:t>
            </a:r>
          </a:p>
          <a:p>
            <a:pPr>
              <a:spcBef>
                <a:spcPts val="1400"/>
              </a:spcBef>
              <a:buFont typeface="Wingdings" panose="05000000000000000000" pitchFamily="2" charset="2"/>
              <a:buChar char="q"/>
            </a:pPr>
            <a:r>
              <a:rPr lang="en-US" sz="1600" dirty="0">
                <a:effectLst/>
                <a:latin typeface="Arial" panose="020B0604020202020204" pitchFamily="34" charset="0"/>
              </a:rPr>
              <a:t>SpaceX advertises Falcon 9 rocket launches on its website, with a cost of 62 million dollars;</a:t>
            </a:r>
            <a:br>
              <a:rPr lang="en-US" sz="1600" dirty="0"/>
            </a:br>
            <a:r>
              <a:rPr lang="en-US" sz="1600" dirty="0">
                <a:effectLst/>
                <a:latin typeface="Arial" panose="020B0604020202020204" pitchFamily="34" charset="0"/>
              </a:rPr>
              <a:t>other providers cost upward of 165 million dollars each, much of the savings is because</a:t>
            </a:r>
            <a:br>
              <a:rPr lang="en-US" sz="1600" dirty="0"/>
            </a:br>
            <a:r>
              <a:rPr lang="en-US" sz="1600" dirty="0">
                <a:effectLst/>
                <a:latin typeface="Arial" panose="020B0604020202020204" pitchFamily="34" charset="0"/>
              </a:rPr>
              <a:t>SpaceX can reuse the first stage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you want to find answers</a:t>
            </a:r>
          </a:p>
          <a:p>
            <a:pPr>
              <a:spcBef>
                <a:spcPts val="1400"/>
              </a:spcBef>
              <a:buFont typeface="Wingdings" panose="05000000000000000000" pitchFamily="2" charset="2"/>
              <a:buChar char="q"/>
            </a:pPr>
            <a:r>
              <a:rPr lang="en-US" sz="1800" dirty="0">
                <a:effectLst/>
                <a:latin typeface="Arial" panose="020B0604020202020204" pitchFamily="34" charset="0"/>
              </a:rPr>
              <a:t>The project task is to predicting if the first stage of the SpaceX Falcon 9 rocket will land</a:t>
            </a:r>
            <a:br>
              <a:rPr lang="en-US" sz="1800" dirty="0"/>
            </a:br>
            <a:r>
              <a:rPr lang="en-US" sz="1800" dirty="0">
                <a:effectLst/>
                <a:latin typeface="Arial" panose="020B0604020202020204" pitchFamily="34" charset="0"/>
              </a:rPr>
              <a:t>successfully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35DB579-F837-6F9C-0F74-8772F87627BA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734027" y="1825625"/>
            <a:ext cx="10551583" cy="4351338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IN" dirty="0">
                <a:effectLst/>
                <a:latin typeface="Arial" panose="020B0604020202020204" pitchFamily="34" charset="0"/>
              </a:rPr>
              <a:t>Success rate by site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41466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IN" sz="1600" dirty="0">
              <a:effectLst/>
              <a:latin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IN" dirty="0">
                <a:effectLst/>
                <a:latin typeface="Arial" panose="020B0604020202020204" pitchFamily="34" charset="0"/>
              </a:rPr>
              <a:t>Payload vs launch outcome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3F74242-8529-BA59-A793-F3F7B5D281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162" y="1200150"/>
            <a:ext cx="11115675" cy="445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B37834-B57C-58EB-9C8D-72BB1FD19D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90321"/>
            <a:ext cx="12192000" cy="6077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F7E9F4-EE33-6720-D394-B5582C31A0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419121"/>
            <a:ext cx="9567169" cy="4900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9466809" cy="463725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effectLst/>
                <a:latin typeface="Arial" panose="020B0604020202020204" pitchFamily="34" charset="0"/>
              </a:rPr>
              <a:t>The SVM, KNN, and Logistic Regression models are the best in terms of</a:t>
            </a:r>
            <a:br>
              <a:rPr lang="en-US" sz="2400" dirty="0"/>
            </a:br>
            <a:r>
              <a:rPr lang="en-US" sz="2400" dirty="0">
                <a:effectLst/>
                <a:latin typeface="Arial" panose="020B0604020202020204" pitchFamily="34" charset="0"/>
              </a:rPr>
              <a:t>prediction accuracy for this dataset.</a:t>
            </a:r>
            <a:br>
              <a:rPr lang="en-US" sz="2400" dirty="0"/>
            </a:br>
            <a:r>
              <a:rPr lang="en-US" sz="2400" dirty="0">
                <a:effectLst/>
                <a:latin typeface="Arial" panose="020B0604020202020204" pitchFamily="34" charset="0"/>
              </a:rPr>
              <a:t>• Low weighted payloads perform better than the heavier payloads.</a:t>
            </a:r>
            <a:br>
              <a:rPr lang="en-US" sz="2400" dirty="0"/>
            </a:br>
            <a:r>
              <a:rPr lang="en-US" sz="2400" dirty="0">
                <a:effectLst/>
                <a:latin typeface="Arial" panose="020B0604020202020204" pitchFamily="34" charset="0"/>
              </a:rPr>
              <a:t>• The success rates for SpaceX launches is directly proportional time in</a:t>
            </a:r>
            <a:br>
              <a:rPr lang="en-US" sz="2400" dirty="0"/>
            </a:br>
            <a:r>
              <a:rPr lang="en-US" sz="2400" dirty="0">
                <a:effectLst/>
                <a:latin typeface="Arial" panose="020B0604020202020204" pitchFamily="34" charset="0"/>
              </a:rPr>
              <a:t>years they will eventually perfect the launches.</a:t>
            </a:r>
            <a:br>
              <a:rPr lang="en-US" sz="2400" dirty="0"/>
            </a:br>
            <a:r>
              <a:rPr lang="en-US" sz="2400" dirty="0">
                <a:effectLst/>
                <a:latin typeface="Arial" panose="020B0604020202020204" pitchFamily="34" charset="0"/>
              </a:rPr>
              <a:t>• KSC LC 39A had the most successful launches from all the sites.</a:t>
            </a:r>
            <a:br>
              <a:rPr lang="en-US" sz="2400" dirty="0"/>
            </a:br>
            <a:r>
              <a:rPr lang="en-US" sz="2400" dirty="0">
                <a:effectLst/>
                <a:latin typeface="Arial" panose="020B0604020202020204" pitchFamily="34" charset="0"/>
              </a:rPr>
              <a:t>• Orbit GEO,HEO,SSO,ES L1 has the best Success Rate.</a:t>
            </a:r>
            <a:endParaRPr lang="en-US" sz="24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4"/>
              </a:rPr>
              <a:t>https://github.com/knithya2k2/DS_SpacexProject/blob/main/9-IBM%20Data%20Science%20Machine%20Learning%20final%20project.ipynb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  <a:buFont typeface="Wingdings" panose="05000000000000000000" pitchFamily="2" charset="2"/>
              <a:buChar char="q"/>
            </a:pPr>
            <a:r>
              <a:rPr lang="en-US" sz="6600" dirty="0">
                <a:effectLst/>
                <a:latin typeface="Arial" panose="020B0604020202020204" pitchFamily="34" charset="0"/>
              </a:rPr>
              <a:t> SpaceX Rest API</a:t>
            </a:r>
          </a:p>
          <a:p>
            <a:pPr lvl="1">
              <a:lnSpc>
                <a:spcPct val="120000"/>
              </a:lnSpc>
              <a:spcBef>
                <a:spcPts val="1400"/>
              </a:spcBef>
              <a:buFont typeface="Wingdings" panose="05000000000000000000" pitchFamily="2" charset="2"/>
              <a:buChar char="q"/>
            </a:pPr>
            <a:r>
              <a:rPr lang="en-US" sz="6600" dirty="0">
                <a:effectLst/>
                <a:latin typeface="Arial" panose="020B0604020202020204" pitchFamily="34" charset="0"/>
              </a:rPr>
              <a:t>Web Scrapping from </a:t>
            </a:r>
            <a:r>
              <a:rPr lang="en-US" sz="6800" dirty="0">
                <a:latin typeface="Arial" panose="020B0604020202020204" pitchFamily="34" charset="0"/>
              </a:rPr>
              <a:t>Wikipedia</a:t>
            </a:r>
            <a:endParaRPr lang="en-US" sz="1700" dirty="0">
              <a:latin typeface="Arial" panose="020B0604020202020204" pitchFamily="34" charset="0"/>
            </a:endParaRPr>
          </a:p>
          <a:p>
            <a:pPr marL="228600" lvl="1"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  <a:buFont typeface="Wingdings" panose="05000000000000000000" pitchFamily="2" charset="2"/>
              <a:buChar char="q"/>
            </a:pPr>
            <a:r>
              <a:rPr lang="en-US" sz="6800" dirty="0">
                <a:latin typeface="Arial" panose="020B0604020202020204" pitchFamily="34" charset="0"/>
              </a:rPr>
              <a:t>One Hot Encoding data fields for Machine Learning and data cleaning of null values and irrelevant columns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6200" dirty="0">
                <a:effectLst/>
                <a:latin typeface="Arial" panose="020B0604020202020204" pitchFamily="34" charset="0"/>
              </a:rPr>
              <a:t>LR, KNN, SVM, DT models have been built and evaluated for the best classifier</a:t>
            </a:r>
            <a:endParaRPr lang="en-US" sz="84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4"/>
            <a:ext cx="10515600" cy="5032375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sets were collected.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effectLst/>
                <a:latin typeface="Arial" panose="020B0604020202020204" pitchFamily="34" charset="0"/>
              </a:rPr>
              <a:t>SpaceX launch data that is gathered from the SpaceX</a:t>
            </a:r>
            <a:br>
              <a:rPr lang="en-US" sz="1600" dirty="0"/>
            </a:br>
            <a:r>
              <a:rPr lang="en-US" sz="1600" dirty="0">
                <a:effectLst/>
                <a:latin typeface="Arial" panose="020B0604020202020204" pitchFamily="34" charset="0"/>
              </a:rPr>
              <a:t>REST API.</a:t>
            </a:r>
            <a:br>
              <a:rPr lang="en-US" sz="1600" dirty="0"/>
            </a:br>
            <a:r>
              <a:rPr lang="en-US" sz="1600" dirty="0">
                <a:effectLst/>
                <a:latin typeface="Arial" panose="020B0604020202020204" pitchFamily="34" charset="0"/>
              </a:rPr>
              <a:t>• This API will give us data about launches, including</a:t>
            </a:r>
            <a:br>
              <a:rPr lang="en-US" sz="1600" dirty="0"/>
            </a:br>
            <a:r>
              <a:rPr lang="en-US" sz="1600" dirty="0">
                <a:effectLst/>
                <a:latin typeface="Arial" panose="020B0604020202020204" pitchFamily="34" charset="0"/>
              </a:rPr>
              <a:t>information about the rocket used, payload delivered,</a:t>
            </a:r>
            <a:br>
              <a:rPr lang="en-US" sz="1600" dirty="0"/>
            </a:br>
            <a:r>
              <a:rPr lang="en-US" sz="1600" dirty="0">
                <a:effectLst/>
                <a:latin typeface="Arial" panose="020B0604020202020204" pitchFamily="34" charset="0"/>
              </a:rPr>
              <a:t>launch specifications, landing specifications, and</a:t>
            </a:r>
            <a:br>
              <a:rPr lang="en-US" sz="1600" dirty="0"/>
            </a:br>
            <a:r>
              <a:rPr lang="en-US" sz="1600" dirty="0">
                <a:effectLst/>
                <a:latin typeface="Arial" panose="020B0604020202020204" pitchFamily="34" charset="0"/>
              </a:rPr>
              <a:t>landing outcome.</a:t>
            </a:r>
            <a:br>
              <a:rPr lang="en-US" sz="1600" dirty="0"/>
            </a:br>
            <a:r>
              <a:rPr lang="en-US" sz="1600" dirty="0">
                <a:effectLst/>
                <a:latin typeface="Arial" panose="020B0604020202020204" pitchFamily="34" charset="0"/>
              </a:rPr>
              <a:t>• The SpaceX REST API endpoints, or URL, starts with</a:t>
            </a:r>
            <a:br>
              <a:rPr lang="en-US" sz="1600" dirty="0"/>
            </a:br>
            <a:r>
              <a:rPr lang="en-US" sz="1600" dirty="0">
                <a:effectLst/>
                <a:latin typeface="Arial" panose="020B0604020202020204" pitchFamily="34" charset="0"/>
              </a:rPr>
              <a:t>api.spacexdata.com/v4/.</a:t>
            </a:r>
            <a:br>
              <a:rPr lang="en-US" sz="1600" dirty="0"/>
            </a:br>
            <a:r>
              <a:rPr lang="en-US" sz="1600" dirty="0">
                <a:effectLst/>
                <a:latin typeface="Arial" panose="020B0604020202020204" pitchFamily="34" charset="0"/>
              </a:rPr>
              <a:t>• Another popular data source for obtaining Falcon 9</a:t>
            </a:r>
            <a:br>
              <a:rPr lang="en-US" sz="1600" dirty="0"/>
            </a:br>
            <a:r>
              <a:rPr lang="en-US" sz="1600" dirty="0">
                <a:effectLst/>
                <a:latin typeface="Arial" panose="020B0604020202020204" pitchFamily="34" charset="0"/>
              </a:rPr>
              <a:t>Launch data is web scraping Wikipedia using</a:t>
            </a:r>
            <a:br>
              <a:rPr lang="en-US" sz="1600" dirty="0"/>
            </a:br>
            <a:r>
              <a:rPr lang="en-US" sz="1600" dirty="0" err="1">
                <a:effectLst/>
                <a:latin typeface="Arial" panose="020B0604020202020204" pitchFamily="34" charset="0"/>
              </a:rPr>
              <a:t>BeautifulSoup</a:t>
            </a:r>
            <a:r>
              <a:rPr lang="en-US" sz="1600" dirty="0">
                <a:effectLst/>
                <a:latin typeface="Arial" panose="020B0604020202020204" pitchFamily="34" charset="0"/>
              </a:rPr>
              <a:t>.</a:t>
            </a:r>
            <a:endParaRPr lang="en-US" sz="16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90262D7-8D83-3593-5BC1-72345956E1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9220" y="1768474"/>
            <a:ext cx="4987939" cy="4409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407670" y="1800225"/>
            <a:ext cx="5053331" cy="47548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000" dirty="0">
                <a:effectLst/>
                <a:latin typeface="Arial" panose="020B0604020202020204" pitchFamily="34" charset="0"/>
              </a:rPr>
              <a:t>• Data collection with SpaceX REST</a:t>
            </a:r>
            <a:br>
              <a:rPr lang="en-US" sz="2000" dirty="0"/>
            </a:br>
            <a:r>
              <a:rPr lang="en-US" sz="2000" dirty="0">
                <a:effectLst/>
                <a:latin typeface="Arial" panose="020B0604020202020204" pitchFamily="34" charset="0"/>
              </a:rPr>
              <a:t>calls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000" dirty="0">
              <a:solidFill>
                <a:schemeClr val="accent3">
                  <a:lumMod val="25000"/>
                </a:schemeClr>
              </a:solidFill>
              <a:latin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0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buNone/>
            </a:pPr>
            <a:r>
              <a:rPr lang="en-US" dirty="0">
                <a:hlinkClick r:id="rId3"/>
              </a:rPr>
              <a:t>https://github.com/knithya2k2/DS_SpacexProject/blob/main/10-IBM%20Data%20Science%20Capstone%20project.ipynb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C69A2FF-2452-32E6-44F2-39F860ADCF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6430" y="1463040"/>
            <a:ext cx="6057900" cy="4754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0" y="1792288"/>
            <a:ext cx="4689719" cy="4527062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IN" sz="1600" dirty="0">
                <a:effectLst/>
                <a:latin typeface="Arial" panose="020B0604020202020204" pitchFamily="34" charset="0"/>
              </a:rPr>
              <a:t>Web Scrapping from</a:t>
            </a:r>
            <a:br>
              <a:rPr lang="en-IN" sz="1600" dirty="0"/>
            </a:br>
            <a:r>
              <a:rPr lang="en-IN" sz="1600" dirty="0">
                <a:effectLst/>
                <a:latin typeface="Arial" panose="020B0604020202020204" pitchFamily="34" charset="0"/>
              </a:rPr>
              <a:t>Wikipedia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https://github.com/knithya2k2/DS_SpacexProject/blob/main/10-IBM%20DS%20Capstone%20project-lab2-web%20scraping.ipynb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>
                <a:solidFill>
                  <a:srgbClr val="1C7DDB"/>
                </a:solidFill>
                <a:latin typeface="Abadi"/>
              </a:rPr>
              <a:t>Place your flowchart of web scraping here</a:t>
            </a:r>
            <a:endParaRPr lang="en-US">
              <a:cs typeface="Calibri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4D5176F-9617-F347-3CAF-F60BB95FF0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0262" y="1765878"/>
            <a:ext cx="5691188" cy="5092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362</TotalTime>
  <Words>1620</Words>
  <Application>Microsoft Office PowerPoint</Application>
  <PresentationFormat>Widescreen</PresentationFormat>
  <Paragraphs>195</Paragraphs>
  <Slides>47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5" baseType="lpstr">
      <vt:lpstr>Abadi</vt:lpstr>
      <vt:lpstr>Arial</vt:lpstr>
      <vt:lpstr>Calibri</vt:lpstr>
      <vt:lpstr>Calibri Light</vt:lpstr>
      <vt:lpstr>IBM Plex Mono SemiBold</vt:lpstr>
      <vt:lpstr>IBM Plex Mono Text</vt:lpstr>
      <vt:lpstr>Wingdings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&lt;Title&gt;</dc:title>
  <dc:creator>YAN Luo</dc:creator>
  <cp:lastModifiedBy>Anil Kumar Kotthagattu</cp:lastModifiedBy>
  <cp:revision>200</cp:revision>
  <dcterms:created xsi:type="dcterms:W3CDTF">2021-04-29T18:58:34Z</dcterms:created>
  <dcterms:modified xsi:type="dcterms:W3CDTF">2023-05-08T12:21:55Z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